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D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92"/>
    <p:restoredTop sz="96301"/>
  </p:normalViewPr>
  <p:slideViewPr>
    <p:cSldViewPr snapToGrid="0" showGuides="1">
      <p:cViewPr varScale="1">
        <p:scale>
          <a:sx n="81" d="100"/>
          <a:sy n="81" d="100"/>
        </p:scale>
        <p:origin x="3608" y="208"/>
      </p:cViewPr>
      <p:guideLst>
        <p:guide orient="horz" pos="336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Bovingdon" userId="666b02ae-e630-4093-a5e5-160c53426a5a" providerId="ADAL" clId="{C1DA5EB7-3EF4-576D-BBF1-0140C5414F71}"/>
    <pc:docChg chg="modSld">
      <pc:chgData name="Ian Bovingdon" userId="666b02ae-e630-4093-a5e5-160c53426a5a" providerId="ADAL" clId="{C1DA5EB7-3EF4-576D-BBF1-0140C5414F71}" dt="2026-09-16T12:58:27.653" v="33" actId="20577"/>
      <pc:docMkLst>
        <pc:docMk/>
      </pc:docMkLst>
      <pc:sldChg chg="modSp mod">
        <pc:chgData name="Ian Bovingdon" userId="666b02ae-e630-4093-a5e5-160c53426a5a" providerId="ADAL" clId="{C1DA5EB7-3EF4-576D-BBF1-0140C5414F71}" dt="2026-09-16T12:51:07.699" v="6" actId="20577"/>
        <pc:sldMkLst>
          <pc:docMk/>
          <pc:sldMk cId="4002569805" sldId="256"/>
        </pc:sldMkLst>
        <pc:spChg chg="mod">
          <ac:chgData name="Ian Bovingdon" userId="666b02ae-e630-4093-a5e5-160c53426a5a" providerId="ADAL" clId="{C1DA5EB7-3EF4-576D-BBF1-0140C5414F71}" dt="2026-09-16T12:51:07.699" v="6" actId="20577"/>
          <ac:spMkLst>
            <pc:docMk/>
            <pc:sldMk cId="4002569805" sldId="256"/>
            <ac:spMk id="8" creationId="{0B1C75A7-8202-81E5-2326-698C480A23ED}"/>
          </ac:spMkLst>
        </pc:spChg>
      </pc:sldChg>
      <pc:sldChg chg="modSp mod">
        <pc:chgData name="Ian Bovingdon" userId="666b02ae-e630-4093-a5e5-160c53426a5a" providerId="ADAL" clId="{C1DA5EB7-3EF4-576D-BBF1-0140C5414F71}" dt="2026-09-16T12:58:27.653" v="33" actId="20577"/>
        <pc:sldMkLst>
          <pc:docMk/>
          <pc:sldMk cId="4059513009" sldId="257"/>
        </pc:sldMkLst>
        <pc:spChg chg="mod">
          <ac:chgData name="Ian Bovingdon" userId="666b02ae-e630-4093-a5e5-160c53426a5a" providerId="ADAL" clId="{C1DA5EB7-3EF4-576D-BBF1-0140C5414F71}" dt="2026-09-16T12:58:27.653" v="33" actId="20577"/>
          <ac:spMkLst>
            <pc:docMk/>
            <pc:sldMk cId="4059513009" sldId="257"/>
            <ac:spMk id="3" creationId="{638108C4-5968-DAA9-7E9E-67032BC41009}"/>
          </ac:spMkLst>
        </pc:spChg>
        <pc:spChg chg="mod">
          <ac:chgData name="Ian Bovingdon" userId="666b02ae-e630-4093-a5e5-160c53426a5a" providerId="ADAL" clId="{C1DA5EB7-3EF4-576D-BBF1-0140C5414F71}" dt="2026-09-16T12:57:16.819" v="28" actId="255"/>
          <ac:spMkLst>
            <pc:docMk/>
            <pc:sldMk cId="4059513009" sldId="257"/>
            <ac:spMk id="6" creationId="{B144AF1E-7E59-0EEB-922C-2122BAC0B109}"/>
          </ac:spMkLst>
        </pc:spChg>
        <pc:picChg chg="mod">
          <ac:chgData name="Ian Bovingdon" userId="666b02ae-e630-4093-a5e5-160c53426a5a" providerId="ADAL" clId="{C1DA5EB7-3EF4-576D-BBF1-0140C5414F71}" dt="2026-09-16T12:57:34.551" v="31" actId="14100"/>
          <ac:picMkLst>
            <pc:docMk/>
            <pc:sldMk cId="4059513009" sldId="257"/>
            <ac:picMk id="16" creationId="{FD5824D8-4C1A-FCFB-C0A2-8571E8EF0840}"/>
          </ac:picMkLst>
        </pc:picChg>
        <pc:picChg chg="mod">
          <ac:chgData name="Ian Bovingdon" userId="666b02ae-e630-4093-a5e5-160c53426a5a" providerId="ADAL" clId="{C1DA5EB7-3EF4-576D-BBF1-0140C5414F71}" dt="2026-09-16T12:57:30.801" v="30" actId="14100"/>
          <ac:picMkLst>
            <pc:docMk/>
            <pc:sldMk cId="4059513009" sldId="257"/>
            <ac:picMk id="18" creationId="{2E1AACAB-38F0-8260-E197-6C1BF7D7F9F8}"/>
          </ac:picMkLst>
        </pc:picChg>
        <pc:picChg chg="mod">
          <ac:chgData name="Ian Bovingdon" userId="666b02ae-e630-4093-a5e5-160c53426a5a" providerId="ADAL" clId="{C1DA5EB7-3EF4-576D-BBF1-0140C5414F71}" dt="2026-09-16T12:57:43.851" v="32" actId="1076"/>
          <ac:picMkLst>
            <pc:docMk/>
            <pc:sldMk cId="4059513009" sldId="257"/>
            <ac:picMk id="20" creationId="{1086B39B-59F8-3345-5198-816F0F04DA4F}"/>
          </ac:picMkLst>
        </pc:picChg>
        <pc:picChg chg="mod">
          <ac:chgData name="Ian Bovingdon" userId="666b02ae-e630-4093-a5e5-160c53426a5a" providerId="ADAL" clId="{C1DA5EB7-3EF4-576D-BBF1-0140C5414F71}" dt="2026-09-16T12:57:28.101" v="29" actId="14100"/>
          <ac:picMkLst>
            <pc:docMk/>
            <pc:sldMk cId="4059513009" sldId="257"/>
            <ac:picMk id="22" creationId="{C6C7862B-92FF-7B15-8F69-9A6BA8EB25E1}"/>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3BF76BB0-DA29-B454-2905-09C2C33E2C96}"/>
              </a:ext>
            </a:extLst>
          </p:cNvPr>
          <p:cNvSpPr>
            <a:spLocks noGrp="1"/>
          </p:cNvSpPr>
          <p:nvPr>
            <p:ph type="pic" sz="quarter" idx="10"/>
          </p:nvPr>
        </p:nvSpPr>
        <p:spPr>
          <a:xfrm>
            <a:off x="0" y="1490663"/>
            <a:ext cx="7558088" cy="5068887"/>
          </a:xfrm>
        </p:spPr>
        <p:txBody>
          <a:bodyPr/>
          <a:lstStyle/>
          <a:p>
            <a:endParaRPr lang="en-US"/>
          </a:p>
        </p:txBody>
      </p:sp>
      <p:pic>
        <p:nvPicPr>
          <p:cNvPr id="12" name="Picture 11" descr="Logo&#10;&#10;Description automatically generated with medium confidence">
            <a:extLst>
              <a:ext uri="{FF2B5EF4-FFF2-40B4-BE49-F238E27FC236}">
                <a16:creationId xmlns:a16="http://schemas.microsoft.com/office/drawing/2014/main" id="{C8FB20AF-C46E-FF8C-CC5A-6A135EA28785}"/>
              </a:ext>
            </a:extLst>
          </p:cNvPr>
          <p:cNvPicPr>
            <a:picLocks noChangeAspect="1"/>
          </p:cNvPicPr>
          <p:nvPr userDrawn="1"/>
        </p:nvPicPr>
        <p:blipFill>
          <a:blip r:embed="rId2"/>
          <a:stretch>
            <a:fillRect/>
          </a:stretch>
        </p:blipFill>
        <p:spPr>
          <a:xfrm>
            <a:off x="0" y="386968"/>
            <a:ext cx="7559675" cy="1042714"/>
          </a:xfrm>
          <a:prstGeom prst="rect">
            <a:avLst/>
          </a:prstGeom>
        </p:spPr>
      </p:pic>
      <p:sp>
        <p:nvSpPr>
          <p:cNvPr id="16" name="Picture Placeholder 15">
            <a:extLst>
              <a:ext uri="{FF2B5EF4-FFF2-40B4-BE49-F238E27FC236}">
                <a16:creationId xmlns:a16="http://schemas.microsoft.com/office/drawing/2014/main" id="{0205448C-B652-C434-34BD-C8EB26B476F5}"/>
              </a:ext>
            </a:extLst>
          </p:cNvPr>
          <p:cNvSpPr>
            <a:spLocks noGrp="1"/>
          </p:cNvSpPr>
          <p:nvPr>
            <p:ph type="pic" sz="quarter" idx="11"/>
          </p:nvPr>
        </p:nvSpPr>
        <p:spPr>
          <a:xfrm>
            <a:off x="0" y="9013825"/>
            <a:ext cx="2498325" cy="1677988"/>
          </a:xfrm>
        </p:spPr>
        <p:txBody>
          <a:bodyPr/>
          <a:lstStyle/>
          <a:p>
            <a:endParaRPr lang="en-US"/>
          </a:p>
        </p:txBody>
      </p:sp>
      <p:sp>
        <p:nvSpPr>
          <p:cNvPr id="17" name="Picture Placeholder 15">
            <a:extLst>
              <a:ext uri="{FF2B5EF4-FFF2-40B4-BE49-F238E27FC236}">
                <a16:creationId xmlns:a16="http://schemas.microsoft.com/office/drawing/2014/main" id="{6B755F6C-D137-B867-C5C9-6C838C46D735}"/>
              </a:ext>
            </a:extLst>
          </p:cNvPr>
          <p:cNvSpPr>
            <a:spLocks noGrp="1"/>
          </p:cNvSpPr>
          <p:nvPr>
            <p:ph type="pic" sz="quarter" idx="12"/>
          </p:nvPr>
        </p:nvSpPr>
        <p:spPr>
          <a:xfrm>
            <a:off x="2502040" y="9013825"/>
            <a:ext cx="2543542" cy="1677988"/>
          </a:xfrm>
        </p:spPr>
        <p:txBody>
          <a:bodyPr/>
          <a:lstStyle/>
          <a:p>
            <a:endParaRPr lang="en-US"/>
          </a:p>
        </p:txBody>
      </p:sp>
      <p:sp>
        <p:nvSpPr>
          <p:cNvPr id="18" name="Picture Placeholder 15">
            <a:extLst>
              <a:ext uri="{FF2B5EF4-FFF2-40B4-BE49-F238E27FC236}">
                <a16:creationId xmlns:a16="http://schemas.microsoft.com/office/drawing/2014/main" id="{58A4159F-88D1-8979-801B-725EB2F11893}"/>
              </a:ext>
            </a:extLst>
          </p:cNvPr>
          <p:cNvSpPr>
            <a:spLocks noGrp="1"/>
          </p:cNvSpPr>
          <p:nvPr>
            <p:ph type="pic" sz="quarter" idx="13"/>
          </p:nvPr>
        </p:nvSpPr>
        <p:spPr>
          <a:xfrm>
            <a:off x="5049297" y="9013825"/>
            <a:ext cx="2506663" cy="1677988"/>
          </a:xfrm>
        </p:spPr>
        <p:txBody>
          <a:bodyPr/>
          <a:lstStyle/>
          <a:p>
            <a:endParaRPr lang="en-US"/>
          </a:p>
        </p:txBody>
      </p:sp>
    </p:spTree>
    <p:extLst>
      <p:ext uri="{BB962C8B-B14F-4D97-AF65-F5344CB8AC3E}">
        <p14:creationId xmlns:p14="http://schemas.microsoft.com/office/powerpoint/2010/main" val="104420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44E2171-458C-554B-B13E-D1C693F86B7F}" type="datetimeFigureOut">
              <a:rPr lang="en-US" smtClean="0"/>
              <a:t>9/16/26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1900219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44E2171-458C-554B-B13E-D1C693F86B7F}" type="datetimeFigureOut">
              <a:rPr lang="en-US" smtClean="0"/>
              <a:t>9/16/26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1101536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CA79E42-AEDA-4D3F-6E89-E33CC157BC92}"/>
              </a:ext>
            </a:extLst>
          </p:cNvPr>
          <p:cNvSpPr>
            <a:spLocks noGrp="1"/>
          </p:cNvSpPr>
          <p:nvPr>
            <p:ph type="pic" sz="quarter" idx="10"/>
          </p:nvPr>
        </p:nvSpPr>
        <p:spPr>
          <a:xfrm>
            <a:off x="4691063" y="649288"/>
            <a:ext cx="2541587" cy="2120900"/>
          </a:xfrm>
        </p:spPr>
        <p:txBody>
          <a:bodyPr/>
          <a:lstStyle/>
          <a:p>
            <a:endParaRPr lang="en-US"/>
          </a:p>
        </p:txBody>
      </p:sp>
      <p:sp>
        <p:nvSpPr>
          <p:cNvPr id="10" name="Picture Placeholder 8">
            <a:extLst>
              <a:ext uri="{FF2B5EF4-FFF2-40B4-BE49-F238E27FC236}">
                <a16:creationId xmlns:a16="http://schemas.microsoft.com/office/drawing/2014/main" id="{648ADB40-2485-2E44-95C3-D128201D83E3}"/>
              </a:ext>
            </a:extLst>
          </p:cNvPr>
          <p:cNvSpPr>
            <a:spLocks noGrp="1"/>
          </p:cNvSpPr>
          <p:nvPr>
            <p:ph type="pic" sz="quarter" idx="11"/>
          </p:nvPr>
        </p:nvSpPr>
        <p:spPr>
          <a:xfrm>
            <a:off x="4691063" y="3182176"/>
            <a:ext cx="2541587" cy="4453064"/>
          </a:xfrm>
        </p:spPr>
        <p:txBody>
          <a:bodyPr/>
          <a:lstStyle/>
          <a:p>
            <a:endParaRPr lang="en-US"/>
          </a:p>
        </p:txBody>
      </p:sp>
      <p:sp>
        <p:nvSpPr>
          <p:cNvPr id="11" name="Picture Placeholder 8">
            <a:extLst>
              <a:ext uri="{FF2B5EF4-FFF2-40B4-BE49-F238E27FC236}">
                <a16:creationId xmlns:a16="http://schemas.microsoft.com/office/drawing/2014/main" id="{5529426F-A3F5-00DA-B7FE-B7B6BDBA8758}"/>
              </a:ext>
            </a:extLst>
          </p:cNvPr>
          <p:cNvSpPr>
            <a:spLocks noGrp="1"/>
          </p:cNvSpPr>
          <p:nvPr>
            <p:ph type="pic" sz="quarter" idx="12"/>
          </p:nvPr>
        </p:nvSpPr>
        <p:spPr>
          <a:xfrm>
            <a:off x="4691063" y="8047228"/>
            <a:ext cx="2541587" cy="1206056"/>
          </a:xfrm>
        </p:spPr>
        <p:txBody>
          <a:bodyPr/>
          <a:lstStyle/>
          <a:p>
            <a:endParaRPr lang="en-US"/>
          </a:p>
        </p:txBody>
      </p:sp>
    </p:spTree>
    <p:extLst>
      <p:ext uri="{BB962C8B-B14F-4D97-AF65-F5344CB8AC3E}">
        <p14:creationId xmlns:p14="http://schemas.microsoft.com/office/powerpoint/2010/main" val="4171547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en-GB"/>
              <a:t>Click to edit Master title style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44E2171-458C-554B-B13E-D1C693F86B7F}" type="datetimeFigureOut">
              <a:rPr lang="en-US" smtClean="0"/>
              <a:t>9/16/26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729207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44E2171-458C-554B-B13E-D1C693F86B7F}" type="datetimeFigureOut">
              <a:rPr lang="en-US" smtClean="0"/>
              <a:t>9/16/26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32734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4" name="Content Placeholder 3"/>
          <p:cNvSpPr>
            <a:spLocks noGrp="1"/>
          </p:cNvSpPr>
          <p:nvPr>
            <p:ph sz="half" idx="2"/>
          </p:nvPr>
        </p:nvSpPr>
        <p:spPr>
          <a:xfrm>
            <a:off x="520713" y="3905482"/>
            <a:ext cx="319809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en-GB"/>
              <a:t>Click to edit Master text styles</a:t>
            </a:r>
          </a:p>
        </p:txBody>
      </p:sp>
      <p:sp>
        <p:nvSpPr>
          <p:cNvPr id="6" name="Content Placeholder 5"/>
          <p:cNvSpPr>
            <a:spLocks noGrp="1"/>
          </p:cNvSpPr>
          <p:nvPr>
            <p:ph sz="quarter" idx="4"/>
          </p:nvPr>
        </p:nvSpPr>
        <p:spPr>
          <a:xfrm>
            <a:off x="3827086" y="3905482"/>
            <a:ext cx="3213847"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44E2171-458C-554B-B13E-D1C693F86B7F}" type="datetimeFigureOut">
              <a:rPr lang="en-US" smtClean="0"/>
              <a:t>9/16/26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43166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44E2171-458C-554B-B13E-D1C693F86B7F}" type="datetimeFigureOut">
              <a:rPr lang="en-US" smtClean="0"/>
              <a:t>9/16/26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311099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E2171-458C-554B-B13E-D1C693F86B7F}" type="datetimeFigureOut">
              <a:rPr lang="en-US" smtClean="0"/>
              <a:t>9/16/26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387039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C44E2171-458C-554B-B13E-D1C693F86B7F}" type="datetimeFigureOut">
              <a:rPr lang="en-US" smtClean="0"/>
              <a:t>9/16/26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224994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en-GB"/>
              <a:t>Click to edit Master title style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en-GB"/>
              <a:t>Click icon to add picture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en-GB"/>
              <a:t>Click to edit Master text styles</a:t>
            </a:r>
          </a:p>
        </p:txBody>
      </p:sp>
      <p:sp>
        <p:nvSpPr>
          <p:cNvPr id="5" name="Date Placeholder 4"/>
          <p:cNvSpPr>
            <a:spLocks noGrp="1"/>
          </p:cNvSpPr>
          <p:nvPr>
            <p:ph type="dt" sz="half" idx="10"/>
          </p:nvPr>
        </p:nvSpPr>
        <p:spPr/>
        <p:txBody>
          <a:bodyPr/>
          <a:lstStyle/>
          <a:p>
            <a:fld id="{C44E2171-458C-554B-B13E-D1C693F86B7F}" type="datetimeFigureOut">
              <a:rPr lang="en-US" smtClean="0"/>
              <a:t>9/16/26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F3323B-BB44-CA43-B0C2-6B71E577F5DC}" type="slidenum">
              <a:rPr lang="en-US" smtClean="0"/>
              <a:t>‹#›</a:t>
            </a:fld>
            <a:endParaRPr lang="en-US"/>
          </a:p>
        </p:txBody>
      </p:sp>
    </p:spTree>
    <p:extLst>
      <p:ext uri="{BB962C8B-B14F-4D97-AF65-F5344CB8AC3E}">
        <p14:creationId xmlns:p14="http://schemas.microsoft.com/office/powerpoint/2010/main" val="273129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44E2171-458C-554B-B13E-D1C693F86B7F}" type="datetimeFigureOut">
              <a:rPr lang="en-US" smtClean="0"/>
              <a:t>9/16/26</a:t>
            </a:fld>
            <a:endParaRPr 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EAF3323B-BB44-CA43-B0C2-6B71E577F5DC}" type="slidenum">
              <a:rPr lang="en-US" smtClean="0"/>
              <a:t>‹#›</a:t>
            </a:fld>
            <a:endParaRPr lang="en-US"/>
          </a:p>
        </p:txBody>
      </p:sp>
    </p:spTree>
    <p:extLst>
      <p:ext uri="{BB962C8B-B14F-4D97-AF65-F5344CB8AC3E}">
        <p14:creationId xmlns:p14="http://schemas.microsoft.com/office/powerpoint/2010/main" val="2594376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FFFC560-8E78-D804-CACB-52DEE5B49136}"/>
              </a:ext>
            </a:extLst>
          </p:cNvPr>
          <p:cNvSpPr txBox="1"/>
          <p:nvPr/>
        </p:nvSpPr>
        <p:spPr>
          <a:xfrm>
            <a:off x="271463" y="7741578"/>
            <a:ext cx="6943725" cy="954107"/>
          </a:xfrm>
          <a:prstGeom prst="rect">
            <a:avLst/>
          </a:prstGeom>
          <a:noFill/>
        </p:spPr>
        <p:txBody>
          <a:bodyPr wrap="square">
            <a:spAutoFit/>
          </a:bodyPr>
          <a:lstStyle/>
          <a:p>
            <a:r>
              <a:rPr lang="en-GB" sz="1400" dirty="0">
                <a:latin typeface="Arial" panose="020B0604020202020204" pitchFamily="34" charset="0"/>
                <a:cs typeface="Arial" panose="020B0604020202020204" pitchFamily="34" charset="0"/>
              </a:rPr>
              <a:t>This nicely located and open plan 40' park/lodge home is situated on this popular site which has secure gated access. The property has 2 bedrooms, dressing room, ensuite, large open plan living/ kitchen/diner and bathroom. Other benefits include double glazing, LPG heating and allocated parking. Cash purchasers only.</a:t>
            </a:r>
            <a:endParaRPr lang="en-GB" sz="1400" dirty="0">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B1C75A7-8202-81E5-2326-698C480A23ED}"/>
              </a:ext>
            </a:extLst>
          </p:cNvPr>
          <p:cNvSpPr txBox="1"/>
          <p:nvPr/>
        </p:nvSpPr>
        <p:spPr>
          <a:xfrm>
            <a:off x="271463" y="6630504"/>
            <a:ext cx="3561347" cy="923330"/>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40 Lazy Otter Meadows</a:t>
            </a:r>
          </a:p>
          <a:p>
            <a:r>
              <a:rPr lang="en-US" sz="1400" dirty="0">
                <a:latin typeface="Arial" panose="020B0604020202020204" pitchFamily="34" charset="0"/>
                <a:cs typeface="Arial" panose="020B0604020202020204" pitchFamily="34" charset="0"/>
              </a:rPr>
              <a:t>Cambridge Road, Stretham, Ely, CB6 3FS</a:t>
            </a:r>
          </a:p>
          <a:p>
            <a:r>
              <a:rPr lang="en-US" sz="1600" b="1" dirty="0">
                <a:solidFill>
                  <a:srgbClr val="0E1D44"/>
                </a:solidFill>
                <a:latin typeface="Arial" panose="020B0604020202020204" pitchFamily="34" charset="0"/>
                <a:cs typeface="Arial" panose="020B0604020202020204" pitchFamily="34" charset="0"/>
              </a:rPr>
              <a:t>Guide Price £130,000</a:t>
            </a:r>
          </a:p>
        </p:txBody>
      </p:sp>
      <p:pic>
        <p:nvPicPr>
          <p:cNvPr id="10" name="Picture 9">
            <a:extLst>
              <a:ext uri="{FF2B5EF4-FFF2-40B4-BE49-F238E27FC236}">
                <a16:creationId xmlns:a16="http://schemas.microsoft.com/office/drawing/2014/main" id="{7C3DC78F-37AC-8D83-E598-7B9A901D517D}"/>
              </a:ext>
            </a:extLst>
          </p:cNvPr>
          <p:cNvPicPr>
            <a:picLocks noChangeAspect="1"/>
          </p:cNvPicPr>
          <p:nvPr/>
        </p:nvPicPr>
        <p:blipFill>
          <a:blip r:embed="rId2"/>
          <a:stretch>
            <a:fillRect/>
          </a:stretch>
        </p:blipFill>
        <p:spPr>
          <a:xfrm>
            <a:off x="3959224" y="7027862"/>
            <a:ext cx="2984500" cy="393700"/>
          </a:xfrm>
          <a:prstGeom prst="rect">
            <a:avLst/>
          </a:prstGeom>
        </p:spPr>
      </p:pic>
      <p:sp>
        <p:nvSpPr>
          <p:cNvPr id="11" name="TextBox 10">
            <a:extLst>
              <a:ext uri="{FF2B5EF4-FFF2-40B4-BE49-F238E27FC236}">
                <a16:creationId xmlns:a16="http://schemas.microsoft.com/office/drawing/2014/main" id="{9143E26D-0BF2-7585-3578-73EE7960905C}"/>
              </a:ext>
            </a:extLst>
          </p:cNvPr>
          <p:cNvSpPr txBox="1"/>
          <p:nvPr/>
        </p:nvSpPr>
        <p:spPr>
          <a:xfrm>
            <a:off x="4322067" y="7113350"/>
            <a:ext cx="3679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C5E8AD06-93AC-0D89-C9EC-AD0292981E12}"/>
              </a:ext>
            </a:extLst>
          </p:cNvPr>
          <p:cNvSpPr txBox="1"/>
          <p:nvPr/>
        </p:nvSpPr>
        <p:spPr>
          <a:xfrm>
            <a:off x="5215036" y="7120494"/>
            <a:ext cx="3679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a:t>
            </a:r>
          </a:p>
        </p:txBody>
      </p:sp>
      <p:sp>
        <p:nvSpPr>
          <p:cNvPr id="13" name="TextBox 12">
            <a:extLst>
              <a:ext uri="{FF2B5EF4-FFF2-40B4-BE49-F238E27FC236}">
                <a16:creationId xmlns:a16="http://schemas.microsoft.com/office/drawing/2014/main" id="{FA19A513-44F3-DD93-5EA6-A7638DE661C5}"/>
              </a:ext>
            </a:extLst>
          </p:cNvPr>
          <p:cNvSpPr txBox="1"/>
          <p:nvPr/>
        </p:nvSpPr>
        <p:spPr>
          <a:xfrm>
            <a:off x="6122293" y="7120494"/>
            <a:ext cx="3679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a:t>
            </a:r>
          </a:p>
        </p:txBody>
      </p:sp>
      <p:sp>
        <p:nvSpPr>
          <p:cNvPr id="16" name="TextBox 15">
            <a:extLst>
              <a:ext uri="{FF2B5EF4-FFF2-40B4-BE49-F238E27FC236}">
                <a16:creationId xmlns:a16="http://schemas.microsoft.com/office/drawing/2014/main" id="{7F052497-A6AE-DF94-7490-DB2BC38E33C2}"/>
              </a:ext>
            </a:extLst>
          </p:cNvPr>
          <p:cNvSpPr txBox="1"/>
          <p:nvPr/>
        </p:nvSpPr>
        <p:spPr>
          <a:xfrm>
            <a:off x="6893818" y="7120494"/>
            <a:ext cx="36799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a:t>
            </a:r>
          </a:p>
        </p:txBody>
      </p:sp>
      <p:pic>
        <p:nvPicPr>
          <p:cNvPr id="3" name="Picture Placeholder 2">
            <a:extLst>
              <a:ext uri="{FF2B5EF4-FFF2-40B4-BE49-F238E27FC236}">
                <a16:creationId xmlns:a16="http://schemas.microsoft.com/office/drawing/2014/main" id="{DFBF25A5-3EB7-1913-27FA-BDB0AB7CB9E9}"/>
              </a:ext>
            </a:extLst>
          </p:cNvPr>
          <p:cNvPicPr>
            <a:picLocks noGrp="1" noChangeAspect="1"/>
          </p:cNvPicPr>
          <p:nvPr>
            <p:ph type="pic" sz="quarter" idx="10"/>
          </p:nvPr>
        </p:nvPicPr>
        <p:blipFill>
          <a:blip r:embed="rId3"/>
          <a:srcRect t="5290" b="5290"/>
          <a:stretch>
            <a:fillRect/>
          </a:stretch>
        </p:blipFill>
        <p:spPr>
          <a:prstGeom prst="rect">
            <a:avLst/>
          </a:prstGeom>
        </p:spPr>
      </p:pic>
      <p:pic>
        <p:nvPicPr>
          <p:cNvPr id="5" name="Picture Placeholder 4">
            <a:extLst>
              <a:ext uri="{FF2B5EF4-FFF2-40B4-BE49-F238E27FC236}">
                <a16:creationId xmlns:a16="http://schemas.microsoft.com/office/drawing/2014/main" id="{1242FEAF-A641-0ED8-5A28-9FFE8A671C2C}"/>
              </a:ext>
            </a:extLst>
          </p:cNvPr>
          <p:cNvPicPr>
            <a:picLocks noGrp="1" noChangeAspect="1"/>
          </p:cNvPicPr>
          <p:nvPr>
            <p:ph type="pic" sz="quarter" idx="11"/>
          </p:nvPr>
        </p:nvPicPr>
        <p:blipFill>
          <a:blip r:embed="rId4"/>
          <a:srcRect t="5231" b="5231"/>
          <a:stretch>
            <a:fillRect/>
          </a:stretch>
        </p:blipFill>
        <p:spPr>
          <a:prstGeom prst="rect">
            <a:avLst/>
          </a:prstGeom>
        </p:spPr>
      </p:pic>
      <p:pic>
        <p:nvPicPr>
          <p:cNvPr id="9" name="Picture Placeholder 8">
            <a:extLst>
              <a:ext uri="{FF2B5EF4-FFF2-40B4-BE49-F238E27FC236}">
                <a16:creationId xmlns:a16="http://schemas.microsoft.com/office/drawing/2014/main" id="{3107EFAA-DFA1-175C-F02C-DFABE34BA30F}"/>
              </a:ext>
            </a:extLst>
          </p:cNvPr>
          <p:cNvPicPr>
            <a:picLocks noGrp="1" noChangeAspect="1"/>
          </p:cNvPicPr>
          <p:nvPr>
            <p:ph type="pic" sz="quarter" idx="12"/>
          </p:nvPr>
        </p:nvPicPr>
        <p:blipFill>
          <a:blip r:embed="rId5"/>
          <a:srcRect t="6013" b="6013"/>
          <a:stretch>
            <a:fillRect/>
          </a:stretch>
        </p:blipFill>
        <p:spPr>
          <a:prstGeom prst="rect">
            <a:avLst/>
          </a:prstGeom>
        </p:spPr>
      </p:pic>
      <p:pic>
        <p:nvPicPr>
          <p:cNvPr id="15" name="Picture Placeholder 14">
            <a:extLst>
              <a:ext uri="{FF2B5EF4-FFF2-40B4-BE49-F238E27FC236}">
                <a16:creationId xmlns:a16="http://schemas.microsoft.com/office/drawing/2014/main" id="{FCCFB892-5761-D95A-045F-AF25570E909D}"/>
              </a:ext>
            </a:extLst>
          </p:cNvPr>
          <p:cNvPicPr>
            <a:picLocks noGrp="1" noChangeAspect="1"/>
          </p:cNvPicPr>
          <p:nvPr>
            <p:ph type="pic" sz="quarter" idx="13"/>
          </p:nvPr>
        </p:nvPicPr>
        <p:blipFill>
          <a:blip r:embed="rId6"/>
          <a:srcRect t="5373" b="5373"/>
          <a:stretch>
            <a:fillRect/>
          </a:stretch>
        </p:blipFill>
        <p:spPr>
          <a:prstGeom prst="rect">
            <a:avLst/>
          </a:prstGeom>
        </p:spPr>
      </p:pic>
    </p:spTree>
    <p:extLst>
      <p:ext uri="{BB962C8B-B14F-4D97-AF65-F5344CB8AC3E}">
        <p14:creationId xmlns:p14="http://schemas.microsoft.com/office/powerpoint/2010/main" val="400256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A24CC48-AF1D-22DD-D5DB-E5C1AB91A590}"/>
              </a:ext>
            </a:extLst>
          </p:cNvPr>
          <p:cNvPicPr>
            <a:picLocks noGrp="1" noChangeAspect="1"/>
          </p:cNvPicPr>
          <p:nvPr>
            <p:ph type="pic" sz="quarter" idx="11"/>
          </p:nvPr>
        </p:nvPicPr>
        <p:blipFill>
          <a:blip r:embed="rId2"/>
          <a:stretch>
            <a:fillRect/>
          </a:stretch>
        </p:blipFill>
        <p:spPr>
          <a:xfrm>
            <a:off x="0" y="6223101"/>
            <a:ext cx="4216400" cy="3162301"/>
          </a:xfrm>
          <a:prstGeom prst="rect">
            <a:avLst/>
          </a:prstGeom>
        </p:spPr>
      </p:pic>
      <p:sp>
        <p:nvSpPr>
          <p:cNvPr id="3" name="TextBox 2">
            <a:extLst>
              <a:ext uri="{FF2B5EF4-FFF2-40B4-BE49-F238E27FC236}">
                <a16:creationId xmlns:a16="http://schemas.microsoft.com/office/drawing/2014/main" id="{638108C4-5968-DAA9-7E9E-67032BC41009}"/>
              </a:ext>
            </a:extLst>
          </p:cNvPr>
          <p:cNvSpPr txBox="1"/>
          <p:nvPr/>
        </p:nvSpPr>
        <p:spPr>
          <a:xfrm>
            <a:off x="297047" y="298174"/>
            <a:ext cx="3336580" cy="5296386"/>
          </a:xfrm>
          <a:prstGeom prst="rect">
            <a:avLst/>
          </a:prstGeom>
          <a:noFill/>
        </p:spPr>
        <p:txBody>
          <a:bodyPr wrap="square">
            <a:spAutoFit/>
          </a:bodyPr>
          <a:lstStyle/>
          <a:p>
            <a:r>
              <a:rPr lang="en-GB" sz="800" b="1" dirty="0">
                <a:latin typeface="Arial" panose="020B0604020202020204" pitchFamily="34" charset="0"/>
                <a:cs typeface="Arial" panose="020B0604020202020204" pitchFamily="34" charset="0"/>
              </a:rPr>
              <a:t>Lobby</a:t>
            </a:r>
            <a:br>
              <a:rPr lang="en-GB" sz="800" b="1"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Part glazed entrance door. Storage cupboard and further cupboard housing the Duo Tec LPG gas fire boiler serving central heating and hot water. Opens into the living area.</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Open Plan Living</a:t>
            </a:r>
            <a:r>
              <a:rPr lang="en-GB" sz="800" dirty="0">
                <a:latin typeface="Arial" panose="020B0604020202020204" pitchFamily="34" charset="0"/>
                <a:cs typeface="Arial" panose="020B0604020202020204" pitchFamily="34" charset="0"/>
              </a:rPr>
              <a:t> - 6.71m x 5.84m (22'0" x 19'2")</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Vaulted ceiling with four ceiling light points and five double glazed windows to front and side aspects and double- glazed patio doors to the front deck. Three radiators. Electric flame effect  log burner with surround. Range of kitchen units at base and wall level with roll top work surfaces and incorporating a one and a half bowl stainless-steel sink with mixer tap. Integrated dishwasher. Integrated washing machine. Integrated fridge freezer. Integrated single oven with </a:t>
            </a:r>
            <a:r>
              <a:rPr lang="en-GB" sz="800">
                <a:latin typeface="Arial" panose="020B0604020202020204" pitchFamily="34" charset="0"/>
                <a:cs typeface="Arial" panose="020B0604020202020204" pitchFamily="34" charset="0"/>
              </a:rPr>
              <a:t>4-ring Induction </a:t>
            </a:r>
            <a:r>
              <a:rPr lang="en-GB" sz="800" dirty="0">
                <a:latin typeface="Arial" panose="020B0604020202020204" pitchFamily="34" charset="0"/>
                <a:cs typeface="Arial" panose="020B0604020202020204" pitchFamily="34" charset="0"/>
              </a:rPr>
              <a:t>hob over and extractor above.</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Inner Hall</a:t>
            </a:r>
            <a:br>
              <a:rPr lang="en-GB" sz="800" b="1"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Access to loft space. Ceiling light point.</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Bedroom 1</a:t>
            </a:r>
            <a:r>
              <a:rPr lang="en-GB" sz="800" dirty="0">
                <a:latin typeface="Arial" panose="020B0604020202020204" pitchFamily="34" charset="0"/>
                <a:cs typeface="Arial" panose="020B0604020202020204" pitchFamily="34" charset="0"/>
              </a:rPr>
              <a:t> - 3.3m x 2.82m (10'10" x 9'3")</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Double glazed window to the side aspect. Radiator. Coved ceiling with light point.</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Dressing Room</a:t>
            </a:r>
            <a:r>
              <a:rPr lang="en-GB" sz="800" dirty="0">
                <a:latin typeface="Arial" panose="020B0604020202020204" pitchFamily="34" charset="0"/>
                <a:cs typeface="Arial" panose="020B0604020202020204" pitchFamily="34" charset="0"/>
              </a:rPr>
              <a:t> - 1.68m x 1.22m (5'6" x 4'0")</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Shelving and hanging rails to two sides.  Coved ceiling with light point.</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Ensuite</a:t>
            </a:r>
            <a:r>
              <a:rPr lang="en-GB" sz="800" dirty="0">
                <a:latin typeface="Arial" panose="020B0604020202020204" pitchFamily="34" charset="0"/>
                <a:cs typeface="Arial" panose="020B0604020202020204" pitchFamily="34" charset="0"/>
              </a:rPr>
              <a:t> - 1.68m x 1.52m (5'6" x 5'0")</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Corner shower cubicle. Wash basin in vanity unit with mixer tap. Tiled splash areas. Low level WC. Radiator. Double glazed window to the rear aspect. Extractor fan. Coved ceiling with light point.</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Bedroom 2</a:t>
            </a:r>
            <a:r>
              <a:rPr lang="en-GB" sz="800" dirty="0">
                <a:latin typeface="Arial" panose="020B0604020202020204" pitchFamily="34" charset="0"/>
                <a:cs typeface="Arial" panose="020B0604020202020204" pitchFamily="34" charset="0"/>
              </a:rPr>
              <a:t> - 2.92m x 2.77m (9'7" x 9'1")</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Double glazed window to the side aspect. Radiator. Coved ceiling with light point. Built-in double wardrobe.</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Bathroom</a:t>
            </a:r>
            <a:r>
              <a:rPr lang="en-GB" sz="800" dirty="0">
                <a:latin typeface="Arial" panose="020B0604020202020204" pitchFamily="34" charset="0"/>
                <a:cs typeface="Arial" panose="020B0604020202020204" pitchFamily="34" charset="0"/>
              </a:rPr>
              <a:t> - 1.88m x 1.68m (6'2" x 5'6")</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Panelled bath with mixer tap. shower attachment and screen Tiled splash areas. Wash basin in vanity unit with mixer tap. Low level WC. Radiator. Double glazed window to the side aspect. Coved ceiling with light point. Extractor fan.</a:t>
            </a:r>
          </a:p>
          <a:p>
            <a:endParaRPr lang="en-GB" sz="800" b="1" dirty="0"/>
          </a:p>
          <a:p>
            <a:pPr>
              <a:lnSpc>
                <a:spcPts val="960"/>
              </a:lnSpc>
              <a:spcBef>
                <a:spcPts val="300"/>
              </a:spcBef>
            </a:pPr>
            <a:endParaRPr lang="en-GB" sz="750"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E00FF06-A26F-500F-55FD-CCA2EDB89CA9}"/>
              </a:ext>
            </a:extLst>
          </p:cNvPr>
          <p:cNvSpPr txBox="1"/>
          <p:nvPr/>
        </p:nvSpPr>
        <p:spPr>
          <a:xfrm>
            <a:off x="297045" y="9437217"/>
            <a:ext cx="6965583" cy="369332"/>
          </a:xfrm>
          <a:prstGeom prst="rect">
            <a:avLst/>
          </a:prstGeom>
          <a:noFill/>
        </p:spPr>
        <p:txBody>
          <a:bodyPr wrap="square">
            <a:spAutoFit/>
          </a:bodyPr>
          <a:lstStyle/>
          <a:p>
            <a:r>
              <a:rPr lang="en-GB" sz="600" dirty="0">
                <a:effectLst/>
                <a:latin typeface="Arial" panose="020B0604020202020204" pitchFamily="34" charset="0"/>
                <a:cs typeface="Arial" panose="020B0604020202020204" pitchFamily="34" charset="0"/>
              </a:rPr>
              <a:t>These particulars, whilst believed to be accurate are set out as a general outline only for guidance and do not constitute any part of an offer or contract. Intending purchasers should not rely on them as statements of representation of fact but must satisfy themselves by inspection or otherwise as to their accuracy. No person in this firm's employment has the authority to make or give any representation or warranty in respect of the property.</a:t>
            </a:r>
          </a:p>
        </p:txBody>
      </p:sp>
      <p:sp>
        <p:nvSpPr>
          <p:cNvPr id="9" name="TextBox 8">
            <a:extLst>
              <a:ext uri="{FF2B5EF4-FFF2-40B4-BE49-F238E27FC236}">
                <a16:creationId xmlns:a16="http://schemas.microsoft.com/office/drawing/2014/main" id="{32DFCDE1-73C7-00A8-6E74-D230BAE44C2F}"/>
              </a:ext>
            </a:extLst>
          </p:cNvPr>
          <p:cNvSpPr txBox="1"/>
          <p:nvPr/>
        </p:nvSpPr>
        <p:spPr>
          <a:xfrm>
            <a:off x="297045" y="9858364"/>
            <a:ext cx="6935605" cy="369332"/>
          </a:xfrm>
          <a:prstGeom prst="rect">
            <a:avLst/>
          </a:prstGeom>
          <a:noFill/>
        </p:spPr>
        <p:txBody>
          <a:bodyPr wrap="square">
            <a:spAutoFit/>
          </a:bodyPr>
          <a:lstStyle/>
          <a:p>
            <a:r>
              <a:rPr lang="en-GB" sz="900" dirty="0">
                <a:effectLst/>
                <a:latin typeface="Arial" panose="020B0604020202020204" pitchFamily="34" charset="0"/>
                <a:cs typeface="Arial" panose="020B0604020202020204" pitchFamily="34" charset="0"/>
              </a:rPr>
              <a:t>41a High Street, Soham, Ely, Cambs, CB7 5HA</a:t>
            </a:r>
          </a:p>
          <a:p>
            <a:r>
              <a:rPr lang="en-GB" sz="900" dirty="0">
                <a:effectLst/>
                <a:latin typeface="Arial" panose="020B0604020202020204" pitchFamily="34" charset="0"/>
                <a:cs typeface="Arial" panose="020B0604020202020204" pitchFamily="34" charset="0"/>
              </a:rPr>
              <a:t>Tel: 01353 725723                                                  Email: info@thebovingdons.co.uk                       https://www.thebovingdons.co.uk</a:t>
            </a:r>
          </a:p>
        </p:txBody>
      </p:sp>
      <p:sp>
        <p:nvSpPr>
          <p:cNvPr id="11" name="TextBox 10">
            <a:extLst>
              <a:ext uri="{FF2B5EF4-FFF2-40B4-BE49-F238E27FC236}">
                <a16:creationId xmlns:a16="http://schemas.microsoft.com/office/drawing/2014/main" id="{31ED9878-44DC-A479-987C-B112171E00C6}"/>
              </a:ext>
            </a:extLst>
          </p:cNvPr>
          <p:cNvSpPr txBox="1"/>
          <p:nvPr/>
        </p:nvSpPr>
        <p:spPr>
          <a:xfrm>
            <a:off x="203684" y="6549251"/>
            <a:ext cx="1673352" cy="276999"/>
          </a:xfrm>
          <a:prstGeom prst="rect">
            <a:avLst/>
          </a:prstGeom>
          <a:noFill/>
        </p:spPr>
        <p:txBody>
          <a:bodyPr wrap="square" rtlCol="0">
            <a:spAutoFit/>
          </a:bodyPr>
          <a:lstStyle/>
          <a:p>
            <a:r>
              <a:rPr lang="en-US" sz="1200" b="1" dirty="0">
                <a:solidFill>
                  <a:srgbClr val="0E1D44"/>
                </a:solidFill>
                <a:latin typeface="Arial" panose="020B0604020202020204" pitchFamily="34" charset="0"/>
                <a:cs typeface="Arial" panose="020B0604020202020204" pitchFamily="34" charset="0"/>
              </a:rPr>
              <a:t>Floor Plans</a:t>
            </a:r>
          </a:p>
        </p:txBody>
      </p:sp>
      <p:pic>
        <p:nvPicPr>
          <p:cNvPr id="16" name="Picture Placeholder 15">
            <a:extLst>
              <a:ext uri="{FF2B5EF4-FFF2-40B4-BE49-F238E27FC236}">
                <a16:creationId xmlns:a16="http://schemas.microsoft.com/office/drawing/2014/main" id="{FD5824D8-4C1A-FCFB-C0A2-8571E8EF0840}"/>
              </a:ext>
            </a:extLst>
          </p:cNvPr>
          <p:cNvPicPr>
            <a:picLocks noGrp="1" noChangeAspect="1"/>
          </p:cNvPicPr>
          <p:nvPr>
            <p:ph type="pic" sz="quarter" idx="10"/>
          </p:nvPr>
        </p:nvPicPr>
        <p:blipFill>
          <a:blip r:embed="rId3"/>
          <a:srcRect l="5062" r="5062"/>
          <a:stretch>
            <a:fillRect/>
          </a:stretch>
        </p:blipFill>
        <p:spPr>
          <a:xfrm>
            <a:off x="4587244" y="7511500"/>
            <a:ext cx="2529170" cy="1873902"/>
          </a:xfrm>
          <a:prstGeom prst="rect">
            <a:avLst/>
          </a:prstGeom>
        </p:spPr>
      </p:pic>
      <p:sp>
        <p:nvSpPr>
          <p:cNvPr id="6" name="TextBox 5">
            <a:extLst>
              <a:ext uri="{FF2B5EF4-FFF2-40B4-BE49-F238E27FC236}">
                <a16:creationId xmlns:a16="http://schemas.microsoft.com/office/drawing/2014/main" id="{B144AF1E-7E59-0EEB-922C-2122BAC0B109}"/>
              </a:ext>
            </a:extLst>
          </p:cNvPr>
          <p:cNvSpPr txBox="1"/>
          <p:nvPr/>
        </p:nvSpPr>
        <p:spPr>
          <a:xfrm>
            <a:off x="3926049" y="298174"/>
            <a:ext cx="3306601" cy="2923877"/>
          </a:xfrm>
          <a:prstGeom prst="rect">
            <a:avLst/>
          </a:prstGeom>
          <a:noFill/>
        </p:spPr>
        <p:txBody>
          <a:bodyPr wrap="square">
            <a:spAutoFit/>
          </a:bodyPr>
          <a:lstStyle/>
          <a:p>
            <a:r>
              <a:rPr lang="en-GB" sz="800" b="1" dirty="0">
                <a:latin typeface="Arial" panose="020B0604020202020204" pitchFamily="34" charset="0"/>
                <a:cs typeface="Arial" panose="020B0604020202020204" pitchFamily="34" charset="0"/>
              </a:rPr>
              <a:t>Outside</a:t>
            </a:r>
            <a:br>
              <a:rPr lang="en-GB" sz="800" b="1"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The property sits to the rear of the site and is accessed via a secure gated entrance.</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To the front of the property is a raised timber deck area access via the living area and extends to the side to the entrance door. There is a small garden shed and store to the rear of the lodge and a gas meter cupboard and outside water tap. There are communal gardens areas to the side and rear. There is an outside electric point  by the front door.</a:t>
            </a:r>
          </a:p>
          <a:p>
            <a:endParaRPr lang="en-GB" sz="800" b="1" dirty="0">
              <a:latin typeface="Arial" panose="020B0604020202020204" pitchFamily="34" charset="0"/>
              <a:cs typeface="Arial" panose="020B0604020202020204" pitchFamily="34" charset="0"/>
            </a:endParaRPr>
          </a:p>
          <a:p>
            <a:r>
              <a:rPr lang="en-GB" sz="800" b="1" dirty="0">
                <a:latin typeface="Arial" panose="020B0604020202020204" pitchFamily="34" charset="0"/>
                <a:cs typeface="Arial" panose="020B0604020202020204" pitchFamily="34" charset="0"/>
              </a:rPr>
              <a:t>Property Information</a:t>
            </a:r>
            <a:br>
              <a:rPr lang="en-GB" sz="800" b="1"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Local Council is East Cambridgeshire District Council - Council Tax Band is A</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Site Rent is circa £408 per month.</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Mains water and electricity is connected, and drainage is to an onsite private tank and both heating and hot water is from LPG (</a:t>
            </a:r>
            <a:r>
              <a:rPr lang="en-GB" sz="800" dirty="0" err="1">
                <a:latin typeface="Arial" panose="020B0604020202020204" pitchFamily="34" charset="0"/>
                <a:cs typeface="Arial" panose="020B0604020202020204" pitchFamily="34" charset="0"/>
              </a:rPr>
              <a:t>Flogas</a:t>
            </a:r>
            <a:r>
              <a:rPr lang="en-GB" sz="800" dirty="0">
                <a:latin typeface="Arial" panose="020B0604020202020204" pitchFamily="34" charset="0"/>
                <a:cs typeface="Arial" panose="020B0604020202020204" pitchFamily="34" charset="0"/>
              </a:rPr>
              <a:t>).</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Flood Risk is low.</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Restrictions apply but there are no Easements, Wayleaves or Rights of Way</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Estimated broadband speeds are Standard 7mbps, Superfast 48mbps &amp; Ultrafast 1800mbps </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Cash purchasers only as Park Homes are not mortgageable.</a:t>
            </a:r>
            <a:br>
              <a:rPr lang="en-GB" sz="800" dirty="0">
                <a:latin typeface="Arial" panose="020B0604020202020204" pitchFamily="34" charset="0"/>
                <a:cs typeface="Arial" panose="020B0604020202020204" pitchFamily="34" charset="0"/>
              </a:rPr>
            </a:br>
            <a:r>
              <a:rPr lang="en-GB" sz="800" dirty="0">
                <a:latin typeface="Arial" panose="020B0604020202020204" pitchFamily="34" charset="0"/>
                <a:cs typeface="Arial" panose="020B0604020202020204" pitchFamily="34" charset="0"/>
              </a:rPr>
              <a:t>Park Home rules apply (Ask for details)</a:t>
            </a:r>
          </a:p>
        </p:txBody>
      </p:sp>
      <p:pic>
        <p:nvPicPr>
          <p:cNvPr id="18" name="Picture 17">
            <a:extLst>
              <a:ext uri="{FF2B5EF4-FFF2-40B4-BE49-F238E27FC236}">
                <a16:creationId xmlns:a16="http://schemas.microsoft.com/office/drawing/2014/main" id="{2E1AACAB-38F0-8260-E197-6C1BF7D7F9F8}"/>
              </a:ext>
            </a:extLst>
          </p:cNvPr>
          <p:cNvPicPr>
            <a:picLocks noChangeAspect="1"/>
          </p:cNvPicPr>
          <p:nvPr/>
        </p:nvPicPr>
        <p:blipFill>
          <a:blip r:embed="rId4"/>
          <a:stretch>
            <a:fillRect/>
          </a:stretch>
        </p:blipFill>
        <p:spPr>
          <a:xfrm>
            <a:off x="4587244" y="5376884"/>
            <a:ext cx="2529169" cy="1873903"/>
          </a:xfrm>
          <a:prstGeom prst="rect">
            <a:avLst/>
          </a:prstGeom>
        </p:spPr>
      </p:pic>
      <p:pic>
        <p:nvPicPr>
          <p:cNvPr id="20" name="Picture 19">
            <a:extLst>
              <a:ext uri="{FF2B5EF4-FFF2-40B4-BE49-F238E27FC236}">
                <a16:creationId xmlns:a16="http://schemas.microsoft.com/office/drawing/2014/main" id="{1086B39B-59F8-3345-5198-816F0F04DA4F}"/>
              </a:ext>
            </a:extLst>
          </p:cNvPr>
          <p:cNvPicPr>
            <a:picLocks noChangeAspect="1"/>
          </p:cNvPicPr>
          <p:nvPr/>
        </p:nvPicPr>
        <p:blipFill>
          <a:blip r:embed="rId5"/>
          <a:stretch>
            <a:fillRect/>
          </a:stretch>
        </p:blipFill>
        <p:spPr>
          <a:xfrm>
            <a:off x="1250847" y="5258063"/>
            <a:ext cx="1721584" cy="1291188"/>
          </a:xfrm>
          <a:prstGeom prst="rect">
            <a:avLst/>
          </a:prstGeom>
        </p:spPr>
      </p:pic>
      <p:pic>
        <p:nvPicPr>
          <p:cNvPr id="22" name="Picture 21">
            <a:extLst>
              <a:ext uri="{FF2B5EF4-FFF2-40B4-BE49-F238E27FC236}">
                <a16:creationId xmlns:a16="http://schemas.microsoft.com/office/drawing/2014/main" id="{C6C7862B-92FF-7B15-8F69-9A6BA8EB25E1}"/>
              </a:ext>
            </a:extLst>
          </p:cNvPr>
          <p:cNvPicPr>
            <a:picLocks noChangeAspect="1"/>
          </p:cNvPicPr>
          <p:nvPr/>
        </p:nvPicPr>
        <p:blipFill>
          <a:blip r:embed="rId6"/>
          <a:stretch>
            <a:fillRect/>
          </a:stretch>
        </p:blipFill>
        <p:spPr>
          <a:xfrm>
            <a:off x="4587766" y="3242655"/>
            <a:ext cx="2528647" cy="1873516"/>
          </a:xfrm>
          <a:prstGeom prst="rect">
            <a:avLst/>
          </a:prstGeom>
        </p:spPr>
      </p:pic>
    </p:spTree>
    <p:extLst>
      <p:ext uri="{BB962C8B-B14F-4D97-AF65-F5344CB8AC3E}">
        <p14:creationId xmlns:p14="http://schemas.microsoft.com/office/powerpoint/2010/main" val="40595130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TotalTime>
  <Words>747</Words>
  <Application>Microsoft Macintosh PowerPoint</Application>
  <PresentationFormat>Custom</PresentationFormat>
  <Paragraphs>30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Caswell</dc:creator>
  <cp:lastModifiedBy>Ian Bovingdon</cp:lastModifiedBy>
  <cp:revision>7</cp:revision>
  <dcterms:created xsi:type="dcterms:W3CDTF">2023-03-20T15:15:16Z</dcterms:created>
  <dcterms:modified xsi:type="dcterms:W3CDTF">2026-09-16T12:58:31Z</dcterms:modified>
</cp:coreProperties>
</file>